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86" r:id="rId6"/>
    <p:sldId id="278" r:id="rId7"/>
    <p:sldId id="258" r:id="rId8"/>
    <p:sldId id="287" r:id="rId9"/>
    <p:sldId id="288" r:id="rId10"/>
    <p:sldId id="281" r:id="rId11"/>
    <p:sldId id="282" r:id="rId12"/>
    <p:sldId id="266" r:id="rId13"/>
    <p:sldId id="283" r:id="rId14"/>
    <p:sldId id="290" r:id="rId15"/>
    <p:sldId id="289" r:id="rId16"/>
    <p:sldId id="291" r:id="rId17"/>
    <p:sldId id="292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5EAFD5-D36C-40CD-81BE-D118650E578A}" v="1" dt="2025-11-14T05:09:15.3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310" autoAdjust="0"/>
  </p:normalViewPr>
  <p:slideViewPr>
    <p:cSldViewPr snapToGrid="0">
      <p:cViewPr varScale="1">
        <p:scale>
          <a:sx n="92" d="100"/>
          <a:sy n="92" d="100"/>
        </p:scale>
        <p:origin x="216" y="7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leah Gotladera" userId="ac1886bd-cb91-42e7-ad33-66ce5fe830f9" providerId="ADAL" clId="{DF86EECC-E17A-4952-808A-A760A9D0F69F}"/>
    <pc:docChg chg="undo custSel addSld modSld">
      <pc:chgData name="Aileah Gotladera" userId="ac1886bd-cb91-42e7-ad33-66ce5fe830f9" providerId="ADAL" clId="{DF86EECC-E17A-4952-808A-A760A9D0F69F}" dt="2025-11-14T05:19:16.051" v="609" actId="20577"/>
      <pc:docMkLst>
        <pc:docMk/>
      </pc:docMkLst>
      <pc:sldChg chg="modSp mod">
        <pc:chgData name="Aileah Gotladera" userId="ac1886bd-cb91-42e7-ad33-66ce5fe830f9" providerId="ADAL" clId="{DF86EECC-E17A-4952-808A-A760A9D0F69F}" dt="2025-11-14T05:10:25.327" v="442" actId="207"/>
        <pc:sldMkLst>
          <pc:docMk/>
          <pc:sldMk cId="1742861620" sldId="266"/>
        </pc:sldMkLst>
        <pc:graphicFrameChg chg="mod modGraphic">
          <ac:chgData name="Aileah Gotladera" userId="ac1886bd-cb91-42e7-ad33-66ce5fe830f9" providerId="ADAL" clId="{DF86EECC-E17A-4952-808A-A760A9D0F69F}" dt="2025-11-14T05:10:25.327" v="442" actId="207"/>
          <ac:graphicFrameMkLst>
            <pc:docMk/>
            <pc:sldMk cId="1742861620" sldId="266"/>
            <ac:graphicFrameMk id="14" creationId="{28153043-CED4-1462-72DA-CA0BFB903094}"/>
          </ac:graphicFrameMkLst>
        </pc:graphicFrameChg>
      </pc:sldChg>
      <pc:sldChg chg="modSp mod">
        <pc:chgData name="Aileah Gotladera" userId="ac1886bd-cb91-42e7-ad33-66ce5fe830f9" providerId="ADAL" clId="{DF86EECC-E17A-4952-808A-A760A9D0F69F}" dt="2025-11-07T11:02:37.129" v="322" actId="20577"/>
        <pc:sldMkLst>
          <pc:docMk/>
          <pc:sldMk cId="4056284541" sldId="291"/>
        </pc:sldMkLst>
        <pc:spChg chg="mod">
          <ac:chgData name="Aileah Gotladera" userId="ac1886bd-cb91-42e7-ad33-66ce5fe830f9" providerId="ADAL" clId="{DF86EECC-E17A-4952-808A-A760A9D0F69F}" dt="2025-11-07T11:02:37.129" v="322" actId="20577"/>
          <ac:spMkLst>
            <pc:docMk/>
            <pc:sldMk cId="4056284541" sldId="291"/>
            <ac:spMk id="11" creationId="{887C1562-83F2-24A3-8AF0-AB23E5897A47}"/>
          </ac:spMkLst>
        </pc:spChg>
      </pc:sldChg>
      <pc:sldChg chg="addSp delSp modSp add mod">
        <pc:chgData name="Aileah Gotladera" userId="ac1886bd-cb91-42e7-ad33-66ce5fe830f9" providerId="ADAL" clId="{DF86EECC-E17A-4952-808A-A760A9D0F69F}" dt="2025-11-14T05:19:16.051" v="609" actId="20577"/>
        <pc:sldMkLst>
          <pc:docMk/>
          <pc:sldMk cId="2044593560" sldId="292"/>
        </pc:sldMkLst>
        <pc:spChg chg="add mod">
          <ac:chgData name="Aileah Gotladera" userId="ac1886bd-cb91-42e7-ad33-66ce5fe830f9" providerId="ADAL" clId="{DF86EECC-E17A-4952-808A-A760A9D0F69F}" dt="2025-11-14T05:19:16.051" v="609" actId="20577"/>
          <ac:spMkLst>
            <pc:docMk/>
            <pc:sldMk cId="2044593560" sldId="292"/>
            <ac:spMk id="3" creationId="{DC00E872-5893-7E7A-D08A-7A06D8C150CE}"/>
          </ac:spMkLst>
        </pc:spChg>
        <pc:spChg chg="add mod">
          <ac:chgData name="Aileah Gotladera" userId="ac1886bd-cb91-42e7-ad33-66ce5fe830f9" providerId="ADAL" clId="{DF86EECC-E17A-4952-808A-A760A9D0F69F}" dt="2025-11-14T05:09:31.573" v="407" actId="1076"/>
          <ac:spMkLst>
            <pc:docMk/>
            <pc:sldMk cId="2044593560" sldId="292"/>
            <ac:spMk id="5" creationId="{6D379B7F-16FC-9A2D-28FC-84268D3B8DB9}"/>
          </ac:spMkLst>
        </pc:spChg>
        <pc:spChg chg="mod">
          <ac:chgData name="Aileah Gotladera" userId="ac1886bd-cb91-42e7-ad33-66ce5fe830f9" providerId="ADAL" clId="{DF86EECC-E17A-4952-808A-A760A9D0F69F}" dt="2025-11-07T08:57:32.632" v="24" actId="20577"/>
          <ac:spMkLst>
            <pc:docMk/>
            <pc:sldMk cId="2044593560" sldId="292"/>
            <ac:spMk id="8" creationId="{03974195-9D55-0853-7B8C-ED13E6288A55}"/>
          </ac:spMkLst>
        </pc:spChg>
        <pc:spChg chg="mod">
          <ac:chgData name="Aileah Gotladera" userId="ac1886bd-cb91-42e7-ad33-66ce5fe830f9" providerId="ADAL" clId="{DF86EECC-E17A-4952-808A-A760A9D0F69F}" dt="2025-11-14T05:18:40.885" v="502" actId="20577"/>
          <ac:spMkLst>
            <pc:docMk/>
            <pc:sldMk cId="2044593560" sldId="292"/>
            <ac:spMk id="11" creationId="{705FC837-FCB1-054F-1027-F251C05FB45B}"/>
          </ac:spMkLst>
        </pc:spChg>
        <pc:graphicFrameChg chg="add mod modGraphic">
          <ac:chgData name="Aileah Gotladera" userId="ac1886bd-cb91-42e7-ad33-66ce5fe830f9" providerId="ADAL" clId="{DF86EECC-E17A-4952-808A-A760A9D0F69F}" dt="2025-11-14T05:09:31.573" v="407" actId="1076"/>
          <ac:graphicFrameMkLst>
            <pc:docMk/>
            <pc:sldMk cId="2044593560" sldId="292"/>
            <ac:graphicFrameMk id="13" creationId="{37202B62-F608-D628-31E4-A6A157702AB6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we’ve assigned R, F, and M scores to each customer, we can translate those numbers into meaningful business segments — this is called </a:t>
            </a:r>
            <a:r>
              <a:rPr lang="en-US" b="1" dirty="0"/>
              <a:t>rule-based segmentation</a:t>
            </a:r>
            <a:r>
              <a:rPr lang="en-US" dirty="0"/>
              <a:t>.</a:t>
            </a:r>
          </a:p>
          <a:p>
            <a:r>
              <a:rPr lang="en-US" dirty="0"/>
              <a:t>On the left, you’ll see how we define each group using logical conditions. For example, if a customer scores high on </a:t>
            </a:r>
            <a:r>
              <a:rPr lang="en-US" b="1" dirty="0"/>
              <a:t>all three dimensions</a:t>
            </a:r>
            <a:r>
              <a:rPr lang="en-US" dirty="0"/>
              <a:t> — recency, frequency, and monetary — they’re our </a:t>
            </a:r>
            <a:r>
              <a:rPr lang="en-US" b="1" dirty="0"/>
              <a:t>Champions</a:t>
            </a:r>
            <a:r>
              <a:rPr lang="en-US" dirty="0"/>
              <a:t>. These are our best customers: recent, frequent, and high-value.</a:t>
            </a:r>
          </a:p>
          <a:p>
            <a:r>
              <a:rPr lang="en-US" dirty="0"/>
              <a:t>Next, we have </a:t>
            </a:r>
            <a:r>
              <a:rPr lang="en-US" b="1" dirty="0"/>
              <a:t>Loyal Customers</a:t>
            </a:r>
            <a:r>
              <a:rPr lang="en-US" dirty="0"/>
              <a:t>, who buy frequently but maybe not as recently — they’re still active and worth retaining through loyalty perks or upsell offers.</a:t>
            </a:r>
          </a:p>
          <a:p>
            <a:r>
              <a:rPr lang="en-US" dirty="0"/>
              <a:t>Then we have </a:t>
            </a:r>
            <a:r>
              <a:rPr lang="en-US" b="1" dirty="0"/>
              <a:t>At Risk</a:t>
            </a:r>
            <a:r>
              <a:rPr lang="en-US" dirty="0"/>
              <a:t> customers — they used to be active but haven’t engaged lately. These are perfect targets for reactivation campaigns like “We miss you” discounts.</a:t>
            </a:r>
          </a:p>
          <a:p>
            <a:r>
              <a:rPr lang="en-US" b="1" dirty="0"/>
              <a:t>Lost</a:t>
            </a:r>
            <a:r>
              <a:rPr lang="en-US" dirty="0"/>
              <a:t> customers are low on everything — they’re inactive and not bringing much value. Sometimes it’s best to remove them from active marketing lists.</a:t>
            </a:r>
          </a:p>
          <a:p>
            <a:r>
              <a:rPr lang="en-US" b="1" dirty="0"/>
              <a:t>New Customers</a:t>
            </a:r>
            <a:r>
              <a:rPr lang="en-US" dirty="0"/>
              <a:t> are recent but not yet frequent — they’ve just started buying, so we nurture them with welcome or repeat-purchase incentives.</a:t>
            </a:r>
          </a:p>
          <a:p>
            <a:r>
              <a:rPr lang="en-US" dirty="0"/>
              <a:t>And finally, </a:t>
            </a:r>
            <a:r>
              <a:rPr lang="en-US" b="1" dirty="0"/>
              <a:t>Big Spenders</a:t>
            </a:r>
            <a:r>
              <a:rPr lang="en-US" dirty="0"/>
              <a:t> might not buy often, but when they do, they spend a lot. These customers deserve exclusive treatment or VIP offers.</a:t>
            </a:r>
          </a:p>
          <a:p>
            <a:r>
              <a:rPr lang="en-US" dirty="0"/>
              <a:t>So, this segmentation allows us to go beyond raw data — we now have </a:t>
            </a:r>
            <a:r>
              <a:rPr lang="en-US" i="1" dirty="0"/>
              <a:t>profiles</a:t>
            </a:r>
            <a:r>
              <a:rPr lang="en-US" dirty="0"/>
              <a:t> we can act on with specific marketing strategies for each group</a:t>
            </a:r>
          </a:p>
          <a:p>
            <a:endParaRPr lang="en-P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283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analytical models rely on machine learning or artificial intelligence.</a:t>
            </a:r>
            <a:br>
              <a:rPr lang="en-US" dirty="0"/>
            </a:br>
            <a:r>
              <a:rPr lang="en-US" dirty="0"/>
              <a:t>Some are </a:t>
            </a:r>
            <a:r>
              <a:rPr lang="en-US" b="1" dirty="0"/>
              <a:t>rule-based models</a:t>
            </a:r>
            <a:r>
              <a:rPr lang="en-US" dirty="0"/>
              <a:t>, which use </a:t>
            </a:r>
            <a:r>
              <a:rPr lang="en-US" b="1" dirty="0"/>
              <a:t>logical conditions or business rules</a:t>
            </a:r>
            <a:r>
              <a:rPr lang="en-US" dirty="0"/>
              <a:t> instead of algorithms that “learn” from data.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91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“How often they buy.”</a:t>
            </a:r>
          </a:p>
          <a:p>
            <a:r>
              <a:rPr lang="en-US" dirty="0"/>
              <a:t>“How much money they spend.”</a:t>
            </a:r>
          </a:p>
          <a:p>
            <a:r>
              <a:rPr lang="en-US" dirty="0"/>
              <a:t>“When they last bought something.”</a:t>
            </a:r>
          </a:p>
          <a:p>
            <a:r>
              <a:rPr lang="en-US" dirty="0"/>
              <a:t>“What products they like.”</a:t>
            </a:r>
          </a:p>
          <a:p>
            <a:r>
              <a:rPr lang="en-US" dirty="0"/>
              <a:t>“How long they’ve been a customer.”</a:t>
            </a:r>
          </a:p>
          <a:p>
            <a:r>
              <a:rPr lang="en-US" dirty="0"/>
              <a:t>“Where they’re located.”</a:t>
            </a:r>
          </a:p>
          <a:p>
            <a:r>
              <a:rPr lang="en-US" dirty="0"/>
              <a:t>“Their age or income.”</a:t>
            </a:r>
          </a:p>
          <a:p>
            <a:r>
              <a:rPr lang="en-US" dirty="0"/>
              <a:t>“If they open emails or respond to promos.”</a:t>
            </a:r>
          </a:p>
          <a:p>
            <a:r>
              <a:rPr lang="en-US" dirty="0"/>
              <a:t>“How satisfied they are.”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Interesting! You mentioned </a:t>
            </a:r>
            <a:r>
              <a:rPr lang="en-US" i="1" dirty="0"/>
              <a:t>how recently they bought</a:t>
            </a:r>
            <a:r>
              <a:rPr lang="en-US" dirty="0"/>
              <a:t>, </a:t>
            </a:r>
            <a:r>
              <a:rPr lang="en-US" i="1" dirty="0"/>
              <a:t>how often they buy</a:t>
            </a:r>
            <a:r>
              <a:rPr lang="en-US" dirty="0"/>
              <a:t>, and </a:t>
            </a:r>
            <a:r>
              <a:rPr lang="en-US" i="1" dirty="0"/>
              <a:t>how much they spend</a:t>
            </a:r>
            <a:r>
              <a:rPr lang="en-US" dirty="0"/>
              <a:t> — those three are actually the foundation of one of the most widely used marketing analytics frameworks in data science: </a:t>
            </a:r>
            <a:r>
              <a:rPr lang="en-US" b="1" dirty="0"/>
              <a:t>RFM Analysis</a:t>
            </a:r>
            <a:r>
              <a:rPr lang="en-US" dirty="0"/>
              <a:t>.”</a:t>
            </a:r>
          </a:p>
          <a:p>
            <a:endParaRPr lang="en-US" dirty="0"/>
          </a:p>
          <a:p>
            <a:r>
              <a:rPr lang="en-US" dirty="0"/>
              <a:t>RFM is a simple yet powerful </a:t>
            </a:r>
            <a:r>
              <a:rPr lang="en-US" b="1" dirty="0"/>
              <a:t>rule-based model</a:t>
            </a:r>
            <a:r>
              <a:rPr lang="en-US" dirty="0"/>
              <a:t> used by businesses to analyze and segment customers based on their purchasing or engagement behavior.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0A7FF-C8F4-9DFB-A15F-C68B9C2B3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AA765-4A85-FF39-7CE8-62C397D559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19A0B8-A617-8D54-DFA3-4D6A455B6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CF7F8-B0A5-78B4-F467-264801A18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18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6A0E7-4CEE-4BA5-9685-280E272C9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6FBD0C-7985-F449-0138-05E5BF10D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6BDB5-A7C5-03A9-D75A-10CEF3FEA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4CD52-8167-AA49-3956-88CAD89D1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97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already know how to do this! It's just pandas </a:t>
            </a:r>
            <a:r>
              <a:rPr lang="en-US" dirty="0" err="1"/>
              <a:t>groupby</a:t>
            </a:r>
            <a:r>
              <a:rPr lang="en-US" dirty="0"/>
              <a:t> and aggregation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recent 20% of customers get a </a:t>
            </a:r>
            <a:r>
              <a:rPr lang="en-US" b="1" dirty="0"/>
              <a:t>5</a:t>
            </a:r>
            <a:r>
              <a:rPr lang="en-US" dirty="0"/>
              <a:t> (best score),</a:t>
            </a:r>
          </a:p>
          <a:p>
            <a:r>
              <a:rPr lang="en-US" dirty="0"/>
              <a:t>The next 20% get a </a:t>
            </a:r>
            <a:r>
              <a:rPr lang="en-US" b="1" dirty="0"/>
              <a:t>4</a:t>
            </a:r>
            <a:r>
              <a:rPr lang="en-US" dirty="0"/>
              <a:t>, and so on.</a:t>
            </a:r>
          </a:p>
          <a:p>
            <a:r>
              <a:rPr lang="en-US" dirty="0"/>
              <a:t>This is a quick, automated way to assign scores </a:t>
            </a:r>
            <a:r>
              <a:rPr lang="en-US" b="1" dirty="0"/>
              <a:t>based on ranking</a:t>
            </a:r>
            <a:r>
              <a:rPr lang="en-US" dirty="0"/>
              <a:t>, not raw values.</a:t>
            </a:r>
          </a:p>
          <a:p>
            <a:endParaRPr lang="en-US" dirty="0"/>
          </a:p>
          <a:p>
            <a:r>
              <a:rPr lang="en-US" dirty="0"/>
              <a:t>Quantiles are great when your data is </a:t>
            </a:r>
            <a:r>
              <a:rPr lang="en-US" b="1" dirty="0"/>
              <a:t>roughly evenly distributed</a:t>
            </a:r>
            <a:r>
              <a:rPr lang="en-US" dirty="0"/>
              <a:t> — meaning values are spread out fairly consistently.</a:t>
            </a:r>
          </a:p>
          <a:p>
            <a:r>
              <a:rPr lang="en-US" dirty="0"/>
              <a:t>If your data is </a:t>
            </a:r>
            <a:r>
              <a:rPr lang="en-US" b="1" dirty="0"/>
              <a:t>skewed</a:t>
            </a:r>
            <a:r>
              <a:rPr lang="en-US" dirty="0"/>
              <a:t> (for example, most customers spend very little, but a few spend a lot), quantiles can create misleading thresholds:</a:t>
            </a:r>
          </a:p>
          <a:p>
            <a:endParaRPr lang="en-US" dirty="0"/>
          </a:p>
          <a:p>
            <a:r>
              <a:rPr lang="en-US" dirty="0"/>
              <a:t>Before choosing quantiles, </a:t>
            </a:r>
            <a:r>
              <a:rPr lang="en-US" b="1" dirty="0"/>
              <a:t>always do EDA (Exploratory Data Analysis)</a:t>
            </a:r>
            <a:r>
              <a:rPr lang="en-US" dirty="0"/>
              <a:t>:</a:t>
            </a:r>
          </a:p>
          <a:p>
            <a:r>
              <a:rPr lang="en-US" dirty="0"/>
              <a:t>Look at histograms or boxplots for Recency, Frequency, and Monetary.</a:t>
            </a:r>
          </a:p>
          <a:p>
            <a:r>
              <a:rPr lang="en-US" dirty="0"/>
              <a:t>Check for </a:t>
            </a:r>
            <a:r>
              <a:rPr lang="en-US" b="1" dirty="0"/>
              <a:t>skewness</a:t>
            </a:r>
            <a:r>
              <a:rPr lang="en-US" dirty="0"/>
              <a:t>, </a:t>
            </a:r>
            <a:r>
              <a:rPr lang="en-US" b="1" dirty="0"/>
              <a:t>outliers</a:t>
            </a:r>
            <a:r>
              <a:rPr lang="en-US" dirty="0"/>
              <a:t>, and </a:t>
            </a:r>
            <a:r>
              <a:rPr lang="en-US" b="1" dirty="0"/>
              <a:t>clusters</a:t>
            </a:r>
            <a:r>
              <a:rPr lang="en-US" dirty="0"/>
              <a:t>.</a:t>
            </a:r>
          </a:p>
          <a:p>
            <a:r>
              <a:rPr lang="en-US" dirty="0"/>
              <a:t>If data is highly skewed:</a:t>
            </a:r>
          </a:p>
          <a:p>
            <a:r>
              <a:rPr lang="en-US" dirty="0"/>
              <a:t>You might </a:t>
            </a:r>
            <a:r>
              <a:rPr lang="en-US" b="1" dirty="0"/>
              <a:t>set custom thresholds manually</a:t>
            </a:r>
            <a:r>
              <a:rPr lang="en-US" dirty="0"/>
              <a:t> instead of quantiles.</a:t>
            </a:r>
          </a:p>
          <a:p>
            <a:r>
              <a:rPr lang="en-US" dirty="0"/>
              <a:t>Or apply transformations (like log scale) to make the data more even before scoring.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2618" y="4487260"/>
            <a:ext cx="6209805" cy="1210679"/>
          </a:xfrm>
        </p:spPr>
        <p:txBody>
          <a:bodyPr anchor="ctr"/>
          <a:lstStyle/>
          <a:p>
            <a:r>
              <a:rPr lang="en-US" sz="5000" dirty="0"/>
              <a:t>Capstone project</a:t>
            </a:r>
            <a:endParaRPr lang="en-US" sz="5000" dirty="0">
              <a:latin typeface="DM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95877-7313-6727-D97D-05D7492D1000}"/>
              </a:ext>
            </a:extLst>
          </p:cNvPr>
          <p:cNvSpPr txBox="1"/>
          <p:nvPr/>
        </p:nvSpPr>
        <p:spPr>
          <a:xfrm>
            <a:off x="5833641" y="5305324"/>
            <a:ext cx="51710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i="1" dirty="0"/>
              <a:t>Customer Segmentation for Retention Strategy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BBA3DD7-DF12-C327-BCEC-003FC9F5AB6E}"/>
              </a:ext>
            </a:extLst>
          </p:cNvPr>
          <p:cNvSpPr txBox="1"/>
          <p:nvPr/>
        </p:nvSpPr>
        <p:spPr>
          <a:xfrm>
            <a:off x="6296567" y="2242315"/>
            <a:ext cx="56802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PH" dirty="0"/>
              <a:t>recommended when data is skewed or you want business defined methods.</a:t>
            </a:r>
            <a:br>
              <a:rPr lang="en-PH" dirty="0"/>
            </a:br>
            <a:endParaRPr lang="en-PH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After doing </a:t>
            </a:r>
            <a:r>
              <a:rPr lang="en-US" b="1" dirty="0"/>
              <a:t>EDA</a:t>
            </a:r>
            <a:r>
              <a:rPr lang="en-US" dirty="0"/>
              <a:t> (checking distributions or typical value ranges), you can manually define </a:t>
            </a:r>
            <a:r>
              <a:rPr lang="en-US" b="1" dirty="0"/>
              <a:t>bins</a:t>
            </a:r>
            <a:r>
              <a:rPr lang="en-US" dirty="0"/>
              <a:t> or thresholds for each RFM dimension.</a:t>
            </a:r>
            <a:br>
              <a:rPr lang="en-US" dirty="0"/>
            </a:br>
            <a:r>
              <a:rPr lang="en-US" dirty="0"/>
              <a:t>  ~</a:t>
            </a:r>
            <a:r>
              <a:rPr lang="en-US" i="1" dirty="0"/>
              <a:t>You decide what counts as “recent” or “valuable” based on patterns in your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PH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42753B4-AEC8-3671-78A6-E2E713526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236" y="671506"/>
            <a:ext cx="10420662" cy="539126"/>
          </a:xfrm>
        </p:spPr>
        <p:txBody>
          <a:bodyPr anchor="ctr">
            <a:noAutofit/>
          </a:bodyPr>
          <a:lstStyle/>
          <a:p>
            <a:r>
              <a:rPr lang="en-US" sz="3500" b="1" dirty="0"/>
              <a:t>Manual scoring approach (rule-based)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8CCF0D-0B63-6ABF-F4DD-E59D938C5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8" y="1664185"/>
            <a:ext cx="5880842" cy="13813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75C79B-342D-4433-9FE1-56A061E57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58" y="3140742"/>
            <a:ext cx="5880842" cy="14098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3F9F84-01FB-0866-7491-37A5448F5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157" y="4645878"/>
            <a:ext cx="5880841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A2E3-5D5B-9375-6787-637CBD744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2454" y="1332375"/>
            <a:ext cx="4179570" cy="3457971"/>
          </a:xfrm>
        </p:spPr>
        <p:txBody>
          <a:bodyPr anchor="ctr"/>
          <a:lstStyle/>
          <a:p>
            <a:r>
              <a:rPr lang="en-PH" sz="5500" dirty="0"/>
              <a:t>Creating segments</a:t>
            </a:r>
          </a:p>
        </p:txBody>
      </p:sp>
    </p:spTree>
    <p:extLst>
      <p:ext uri="{BB962C8B-B14F-4D97-AF65-F5344CB8AC3E}">
        <p14:creationId xmlns:p14="http://schemas.microsoft.com/office/powerpoint/2010/main" val="369405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BE429-7DCE-4C47-49E2-D2BB0EA8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622"/>
            <a:ext cx="10515600" cy="607149"/>
          </a:xfrm>
        </p:spPr>
        <p:txBody>
          <a:bodyPr anchor="ctr"/>
          <a:lstStyle/>
          <a:p>
            <a:r>
              <a:rPr lang="en-PH" dirty="0"/>
              <a:t>RULE-based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1B1E0-3719-3B89-9A7A-C0FBCE8A2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811F7-17B2-D87B-CB69-8C0F7A7CD9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570"/>
          <a:stretch>
            <a:fillRect/>
          </a:stretch>
        </p:blipFill>
        <p:spPr>
          <a:xfrm>
            <a:off x="99981" y="1033041"/>
            <a:ext cx="3731240" cy="5515337"/>
          </a:xfrm>
          <a:prstGeom prst="rect">
            <a:avLst/>
          </a:prstGeom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8F428E1-B8A7-11F7-1EAD-7F694E425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452108"/>
              </p:ext>
            </p:extLst>
          </p:nvPr>
        </p:nvGraphicFramePr>
        <p:xfrm>
          <a:off x="4085862" y="1830620"/>
          <a:ext cx="7867260" cy="3611880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1585732">
                  <a:extLst>
                    <a:ext uri="{9D8B030D-6E8A-4147-A177-3AD203B41FA5}">
                      <a16:colId xmlns:a16="http://schemas.microsoft.com/office/drawing/2014/main" val="5797954"/>
                    </a:ext>
                  </a:extLst>
                </a:gridCol>
                <a:gridCol w="1759352">
                  <a:extLst>
                    <a:ext uri="{9D8B030D-6E8A-4147-A177-3AD203B41FA5}">
                      <a16:colId xmlns:a16="http://schemas.microsoft.com/office/drawing/2014/main" val="3941035396"/>
                    </a:ext>
                  </a:extLst>
                </a:gridCol>
                <a:gridCol w="2245489">
                  <a:extLst>
                    <a:ext uri="{9D8B030D-6E8A-4147-A177-3AD203B41FA5}">
                      <a16:colId xmlns:a16="http://schemas.microsoft.com/office/drawing/2014/main" val="4180148195"/>
                    </a:ext>
                  </a:extLst>
                </a:gridCol>
                <a:gridCol w="2276687">
                  <a:extLst>
                    <a:ext uri="{9D8B030D-6E8A-4147-A177-3AD203B41FA5}">
                      <a16:colId xmlns:a16="http://schemas.microsoft.com/office/drawing/2014/main" val="34460706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 dirty="0"/>
                        <a:t>Segment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 dirty="0"/>
                        <a:t>RFM Pattern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 dirty="0"/>
                        <a:t>Business Meaning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 dirty="0"/>
                        <a:t>Marketing 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3930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PH" sz="1500" dirty="0"/>
                        <a:t>🏆 </a:t>
                      </a:r>
                      <a:r>
                        <a:rPr lang="en-PH" sz="1500" b="1" dirty="0"/>
                        <a:t>Champions</a:t>
                      </a:r>
                      <a:endParaRPr lang="en-PH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PH" sz="1500" dirty="0"/>
                        <a:t>555, 554, 544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Best customers! Recent, frequent, high-value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VIP perks, referral program, early access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498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PH" sz="1500"/>
                        <a:t>❤️ </a:t>
                      </a:r>
                      <a:r>
                        <a:rPr lang="en-PH" sz="1500" b="1"/>
                        <a:t>Loyal</a:t>
                      </a:r>
                      <a:endParaRPr lang="en-PH" sz="15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PH" sz="1500"/>
                        <a:t>High F, decent 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PH" sz="1500"/>
                        <a:t>Frequent buyers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PH" sz="1500"/>
                        <a:t>Loyalty rewards, upsell premium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870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PH" sz="1500" dirty="0"/>
                        <a:t>⚠️ </a:t>
                      </a:r>
                      <a:r>
                        <a:rPr lang="en-PH" sz="1500" b="1" dirty="0"/>
                        <a:t>At Risk</a:t>
                      </a:r>
                      <a:endParaRPr lang="en-PH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Low R, high F/M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Used to be great, now slipping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Win-back campaign, "We miss you" discount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167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PH" sz="1500"/>
                        <a:t>😢 </a:t>
                      </a:r>
                      <a:r>
                        <a:rPr lang="en-PH" sz="1500" b="1"/>
                        <a:t>Lost</a:t>
                      </a:r>
                      <a:endParaRPr lang="en-PH" sz="15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PH" sz="1500"/>
                        <a:t>111, 211, 122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PH" sz="1500"/>
                        <a:t>Inactive, low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Last attempt or remove from 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589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PH" sz="1500"/>
                        <a:t>🆕 </a:t>
                      </a:r>
                      <a:r>
                        <a:rPr lang="en-PH" sz="1500" b="1"/>
                        <a:t>New</a:t>
                      </a:r>
                      <a:endParaRPr lang="en-PH" sz="15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PH" sz="1500"/>
                        <a:t>High R, low 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PH" sz="1500" dirty="0"/>
                        <a:t>First/second purchase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PH" sz="1500"/>
                        <a:t>Welcome series, encourage repeat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159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PH" sz="1500"/>
                        <a:t>💰 </a:t>
                      </a:r>
                      <a:r>
                        <a:rPr lang="en-PH" sz="1500" b="1"/>
                        <a:t>Big Spenders</a:t>
                      </a:r>
                      <a:endParaRPr lang="en-PH" sz="15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PH" sz="1500"/>
                        <a:t>High M, low 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PH" sz="1500"/>
                        <a:t>Rare but valuable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PH" sz="1500" dirty="0"/>
                        <a:t>Exclusive offers, VIP 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36968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054F6EC-3B2E-EC6A-06E0-1AC6A3F91F00}"/>
              </a:ext>
            </a:extLst>
          </p:cNvPr>
          <p:cNvSpPr txBox="1"/>
          <p:nvPr/>
        </p:nvSpPr>
        <p:spPr>
          <a:xfrm>
            <a:off x="4055250" y="1415500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📊 Segment Profiles</a:t>
            </a:r>
          </a:p>
        </p:txBody>
      </p:sp>
    </p:spTree>
    <p:extLst>
      <p:ext uri="{BB962C8B-B14F-4D97-AF65-F5344CB8AC3E}">
        <p14:creationId xmlns:p14="http://schemas.microsoft.com/office/powerpoint/2010/main" val="4155187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F9EFE5-DA87-4636-8764-FEA6B1B5C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541"/>
            <a:ext cx="10515600" cy="607149"/>
          </a:xfrm>
        </p:spPr>
        <p:txBody>
          <a:bodyPr anchor="ctr"/>
          <a:lstStyle/>
          <a:p>
            <a:r>
              <a:rPr lang="en-PH" dirty="0"/>
              <a:t>Updated Schedule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4612C75-789E-B771-EC7B-7D7ED6002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829344"/>
              </p:ext>
            </p:extLst>
          </p:nvPr>
        </p:nvGraphicFramePr>
        <p:xfrm>
          <a:off x="838200" y="1226061"/>
          <a:ext cx="10515600" cy="38760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7919654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883704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Activity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937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/>
                        <a:t>Nov. 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Pandas Viz I (Matplotlib continuation)</a:t>
                      </a:r>
                    </a:p>
                    <a:p>
                      <a:r>
                        <a:rPr lang="en-PH" dirty="0"/>
                        <a:t>Capstone Introduction and RFM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12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Nov. 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Pandas Viz II (Seaborn)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/>
                        <a:t>Nov.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Pandas Viz II - continuation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55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/>
                        <a:t>Nov. 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Basic SQL 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500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/>
                        <a:t>Nov. 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Basic SQL 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42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/>
                        <a:t>Nov. 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Activity on Data Extraction and/ Viz Reporting</a:t>
                      </a:r>
                    </a:p>
                    <a:p>
                      <a:r>
                        <a:rPr lang="en-PH" dirty="0"/>
                        <a:t>Consultation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20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/>
                        <a:t>Nov. 24 (Monday)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Capstone Consultation (1</a:t>
                      </a:r>
                      <a:r>
                        <a:rPr lang="en-PH" baseline="30000" dirty="0"/>
                        <a:t>st</a:t>
                      </a:r>
                      <a:r>
                        <a:rPr lang="en-PH" dirty="0"/>
                        <a:t> hour) &amp;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26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/>
                        <a:t>Nov. 25 (Tuesday)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Capstone Presentation (extra day)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097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87C1562-83F2-24A3-8AF0-AB23E5897A47}"/>
              </a:ext>
            </a:extLst>
          </p:cNvPr>
          <p:cNvSpPr txBox="1"/>
          <p:nvPr/>
        </p:nvSpPr>
        <p:spPr>
          <a:xfrm>
            <a:off x="287078" y="5721310"/>
            <a:ext cx="7677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b="1" dirty="0"/>
              <a:t>Reminder/s: </a:t>
            </a:r>
          </a:p>
          <a:p>
            <a:pPr marL="285750" indent="-285750">
              <a:buFontTx/>
              <a:buChar char="-"/>
            </a:pPr>
            <a:r>
              <a:rPr lang="en-PH" dirty="0"/>
              <a:t>Submit all </a:t>
            </a:r>
            <a:r>
              <a:rPr lang="en-PH" sz="1700" dirty="0"/>
              <a:t>activities</a:t>
            </a:r>
            <a:r>
              <a:rPr lang="en-PH" dirty="0"/>
              <a:t> prior capstone</a:t>
            </a:r>
          </a:p>
        </p:txBody>
      </p:sp>
    </p:spTree>
    <p:extLst>
      <p:ext uri="{BB962C8B-B14F-4D97-AF65-F5344CB8AC3E}">
        <p14:creationId xmlns:p14="http://schemas.microsoft.com/office/powerpoint/2010/main" val="4056284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64E45-BA24-71FB-4DF5-5492103A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3974195-9D55-0853-7B8C-ED13E6288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541"/>
            <a:ext cx="10515600" cy="607149"/>
          </a:xfrm>
        </p:spPr>
        <p:txBody>
          <a:bodyPr anchor="ctr"/>
          <a:lstStyle/>
          <a:p>
            <a:r>
              <a:rPr lang="en-PH" dirty="0"/>
              <a:t>Capstone Requirements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FC837-FCB1-054F-1027-F251C05FB45B}"/>
              </a:ext>
            </a:extLst>
          </p:cNvPr>
          <p:cNvSpPr txBox="1"/>
          <p:nvPr/>
        </p:nvSpPr>
        <p:spPr>
          <a:xfrm>
            <a:off x="838200" y="1136690"/>
            <a:ext cx="91432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000" b="1" dirty="0"/>
              <a:t>Deck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PH" sz="2000" b="1" dirty="0"/>
              <a:t>Technical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PH" sz="2000" dirty="0"/>
              <a:t>Data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PH" sz="2000" dirty="0"/>
              <a:t>Process Done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PH" sz="2000" dirty="0"/>
              <a:t>Business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PH" sz="2000" dirty="0"/>
              <a:t>Insights/Findings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PH" sz="2000" dirty="0"/>
              <a:t>Recommendations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PH" sz="2000" dirty="0"/>
              <a:t>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79B7F-16FC-9A2D-28FC-84268D3B8DB9}"/>
              </a:ext>
            </a:extLst>
          </p:cNvPr>
          <p:cNvSpPr txBox="1"/>
          <p:nvPr/>
        </p:nvSpPr>
        <p:spPr>
          <a:xfrm>
            <a:off x="2692630" y="4696837"/>
            <a:ext cx="610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800" b="1" dirty="0"/>
              <a:t>Capstone Groupings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7202B62-F608-D628-31E4-A6A157702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298000"/>
              </p:ext>
            </p:extLst>
          </p:nvPr>
        </p:nvGraphicFramePr>
        <p:xfrm>
          <a:off x="2692630" y="5066169"/>
          <a:ext cx="6806740" cy="1219200"/>
        </p:xfrm>
        <a:graphic>
          <a:graphicData uri="http://schemas.openxmlformats.org/drawingml/2006/table">
            <a:tbl>
              <a:tblPr/>
              <a:tblGrid>
                <a:gridCol w="1361348">
                  <a:extLst>
                    <a:ext uri="{9D8B030D-6E8A-4147-A177-3AD203B41FA5}">
                      <a16:colId xmlns:a16="http://schemas.microsoft.com/office/drawing/2014/main" val="545686591"/>
                    </a:ext>
                  </a:extLst>
                </a:gridCol>
                <a:gridCol w="1361348">
                  <a:extLst>
                    <a:ext uri="{9D8B030D-6E8A-4147-A177-3AD203B41FA5}">
                      <a16:colId xmlns:a16="http://schemas.microsoft.com/office/drawing/2014/main" val="2912278279"/>
                    </a:ext>
                  </a:extLst>
                </a:gridCol>
                <a:gridCol w="1361348">
                  <a:extLst>
                    <a:ext uri="{9D8B030D-6E8A-4147-A177-3AD203B41FA5}">
                      <a16:colId xmlns:a16="http://schemas.microsoft.com/office/drawing/2014/main" val="2466695192"/>
                    </a:ext>
                  </a:extLst>
                </a:gridCol>
                <a:gridCol w="1361348">
                  <a:extLst>
                    <a:ext uri="{9D8B030D-6E8A-4147-A177-3AD203B41FA5}">
                      <a16:colId xmlns:a16="http://schemas.microsoft.com/office/drawing/2014/main" val="3387767352"/>
                    </a:ext>
                  </a:extLst>
                </a:gridCol>
                <a:gridCol w="1361348">
                  <a:extLst>
                    <a:ext uri="{9D8B030D-6E8A-4147-A177-3AD203B41FA5}">
                      <a16:colId xmlns:a16="http://schemas.microsoft.com/office/drawing/2014/main" val="166666995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PH" b="0">
                          <a:solidFill>
                            <a:srgbClr val="FFFFFF"/>
                          </a:solidFill>
                          <a:effectLst/>
                          <a:latin typeface="Comfortaa"/>
                        </a:rPr>
                        <a:t>Group 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PH" b="0">
                          <a:solidFill>
                            <a:srgbClr val="FFFFFF"/>
                          </a:solidFill>
                          <a:effectLst/>
                          <a:latin typeface="Comfortaa"/>
                        </a:rPr>
                        <a:t>Group 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PH" b="0">
                          <a:solidFill>
                            <a:srgbClr val="FFFFFF"/>
                          </a:solidFill>
                          <a:effectLst/>
                          <a:latin typeface="Comfortaa"/>
                        </a:rPr>
                        <a:t>Group 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PH" b="0">
                          <a:solidFill>
                            <a:srgbClr val="FFFFFF"/>
                          </a:solidFill>
                          <a:effectLst/>
                          <a:latin typeface="Comfortaa"/>
                        </a:rPr>
                        <a:t>Group 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PH" b="0">
                          <a:solidFill>
                            <a:srgbClr val="FFFFFF"/>
                          </a:solidFill>
                          <a:effectLst/>
                          <a:latin typeface="Comfortaa"/>
                        </a:rPr>
                        <a:t>Group 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34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707469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PH" b="0">
                          <a:effectLst/>
                          <a:latin typeface="Comfortaa"/>
                        </a:rPr>
                        <a:t>Lance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PH" b="0">
                          <a:effectLst/>
                          <a:latin typeface="Comfortaa"/>
                        </a:rPr>
                        <a:t>Nat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PH" b="0">
                          <a:effectLst/>
                          <a:latin typeface="Comfortaa"/>
                        </a:rPr>
                        <a:t>Jet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PH" b="0">
                          <a:effectLst/>
                          <a:latin typeface="Comfortaa"/>
                        </a:rPr>
                        <a:t>Alec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PH" b="0">
                          <a:effectLst/>
                          <a:latin typeface="Comfortaa"/>
                        </a:rPr>
                        <a:t>Josh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285098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PH" b="0">
                          <a:effectLst/>
                          <a:latin typeface="Comfortaa"/>
                        </a:rPr>
                        <a:t>Liam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PH" b="0">
                          <a:effectLst/>
                          <a:latin typeface="Comfortaa"/>
                        </a:rPr>
                        <a:t>Jhon Mark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PH" b="0">
                          <a:effectLst/>
                          <a:latin typeface="Comfortaa"/>
                        </a:rPr>
                        <a:t>Ivan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PH" b="0">
                          <a:effectLst/>
                          <a:latin typeface="Comfortaa"/>
                        </a:rPr>
                        <a:t>Niv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PH" b="0">
                          <a:effectLst/>
                          <a:latin typeface="Comfortaa"/>
                        </a:rPr>
                        <a:t>Louie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5884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PH" b="0">
                          <a:effectLst/>
                          <a:latin typeface="Comfortaa"/>
                        </a:rPr>
                        <a:t>Clarence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en-PH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en-PH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PH" b="0">
                          <a:effectLst/>
                          <a:latin typeface="Comfortaa"/>
                        </a:rPr>
                        <a:t>Rogelio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PH" b="0" dirty="0">
                          <a:effectLst/>
                          <a:latin typeface="Comfortaa"/>
                        </a:rPr>
                        <a:t>Adrian Lee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96824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C00E872-5893-7E7A-D08A-7A06D8C150CE}"/>
              </a:ext>
            </a:extLst>
          </p:cNvPr>
          <p:cNvSpPr txBox="1"/>
          <p:nvPr/>
        </p:nvSpPr>
        <p:spPr>
          <a:xfrm>
            <a:off x="838200" y="4009370"/>
            <a:ext cx="610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All requirements in the  Capstone Instructions pdf.</a:t>
            </a:r>
          </a:p>
        </p:txBody>
      </p:sp>
    </p:spTree>
    <p:extLst>
      <p:ext uri="{BB962C8B-B14F-4D97-AF65-F5344CB8AC3E}">
        <p14:creationId xmlns:p14="http://schemas.microsoft.com/office/powerpoint/2010/main" val="2044593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63749-0A8D-609E-94A0-41439591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en-PH" sz="3500" dirty="0"/>
              <a:t>Project Brief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3D8AC74-E564-70C2-8188-E4D0C871B12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1098" y="1679113"/>
            <a:ext cx="10993582" cy="4610093"/>
          </a:xfrm>
        </p:spPr>
        <p:txBody>
          <a:bodyPr>
            <a:noAutofit/>
          </a:bodyPr>
          <a:lstStyle/>
          <a:p>
            <a:pPr algn="l"/>
            <a:r>
              <a:rPr lang="en-PH" sz="2200" b="1" dirty="0"/>
              <a:t>Your Role: </a:t>
            </a:r>
            <a:r>
              <a:rPr lang="en-PH" sz="2200" dirty="0"/>
              <a:t>Junior Data Analyst at a large department store marketplace connecting </a:t>
            </a:r>
            <a:r>
              <a:rPr lang="en-US" sz="2200" dirty="0"/>
              <a:t>small businesses from all over Brazil to channels without hassle and with a single contract.</a:t>
            </a:r>
          </a:p>
          <a:p>
            <a:pPr algn="l"/>
            <a:endParaRPr lang="en-US" sz="2200" b="1" dirty="0"/>
          </a:p>
          <a:p>
            <a:pPr algn="l"/>
            <a:r>
              <a:rPr lang="en-US" sz="2200" b="1" dirty="0"/>
              <a:t>Business Challenge: </a:t>
            </a:r>
            <a:r>
              <a:rPr lang="en-US" sz="2200" dirty="0"/>
              <a:t>The Marketing director needs to optimize campaign spending. Currently, the team sends same promotions to ALL customers which is expensive and ineffective.</a:t>
            </a:r>
          </a:p>
          <a:p>
            <a:pPr algn="l"/>
            <a:r>
              <a:rPr lang="en-US" sz="2200" dirty="0"/>
              <a:t>The team wants to launch targeted campaigns but does not know which customers to prioritize.</a:t>
            </a:r>
          </a:p>
          <a:p>
            <a:pPr algn="l"/>
            <a:endParaRPr lang="en-US" sz="2200" dirty="0"/>
          </a:p>
          <a:p>
            <a:pPr algn="l"/>
            <a:r>
              <a:rPr lang="en-US" sz="2200" b="1" dirty="0"/>
              <a:t>Goal: </a:t>
            </a:r>
            <a:r>
              <a:rPr lang="en-US" sz="2200" dirty="0"/>
              <a:t>Build an RFM customer segmentation model and create a Dashboard for the stakeholders.</a:t>
            </a:r>
            <a:endParaRPr lang="en-PH" sz="2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B3AB7-AF3D-AB95-18E5-044726887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48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8295" y="2537491"/>
            <a:ext cx="4179570" cy="1281638"/>
          </a:xfrm>
        </p:spPr>
        <p:txBody>
          <a:bodyPr anchor="ctr"/>
          <a:lstStyle/>
          <a:p>
            <a:r>
              <a:rPr lang="en-US" sz="6500" b="1" dirty="0"/>
              <a:t>RFM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670B2A-B8A9-8074-22E4-9CF475CA8FD6}"/>
              </a:ext>
            </a:extLst>
          </p:cNvPr>
          <p:cNvSpPr txBox="1"/>
          <p:nvPr/>
        </p:nvSpPr>
        <p:spPr>
          <a:xfrm>
            <a:off x="6317672" y="5227890"/>
            <a:ext cx="6096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i="1" dirty="0"/>
              <a:t>If you could only know 3 things about each customer to make marketing decisions, what would they be?</a:t>
            </a:r>
            <a:endParaRPr lang="en-PH" sz="1700" i="1" dirty="0"/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793822"/>
          </a:xfrm>
        </p:spPr>
        <p:txBody>
          <a:bodyPr anchor="ctr">
            <a:normAutofit/>
          </a:bodyPr>
          <a:lstStyle/>
          <a:p>
            <a:r>
              <a:rPr lang="en-US" sz="3500" dirty="0"/>
              <a:t>R F 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8497" y="1211369"/>
            <a:ext cx="8264958" cy="486615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RFM = Recency Frequency Monetary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dirty="0"/>
              <a:t>customer segmentation method that groups customers based on 3 simple metrics:</a:t>
            </a:r>
          </a:p>
          <a:p>
            <a:pPr marL="626364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/>
              <a:t>R: RECENCY</a:t>
            </a:r>
          </a:p>
          <a:p>
            <a:pPr lvl="1" indent="0">
              <a:spcBef>
                <a:spcPts val="0"/>
              </a:spcBef>
              <a:buNone/>
            </a:pPr>
            <a:r>
              <a:rPr lang="en-US" b="1" dirty="0"/>
              <a:t>           </a:t>
            </a:r>
            <a:r>
              <a:rPr lang="en-US" dirty="0"/>
              <a:t>ex: How recently did they purchase?</a:t>
            </a:r>
          </a:p>
          <a:p>
            <a:pPr lvl="1" indent="0">
              <a:spcBef>
                <a:spcPts val="0"/>
              </a:spcBef>
              <a:buNone/>
            </a:pPr>
            <a:r>
              <a:rPr lang="en-US" dirty="0"/>
              <a:t>      → Recent buyers are more engaged</a:t>
            </a:r>
            <a:br>
              <a:rPr lang="en-US" dirty="0"/>
            </a:br>
            <a:endParaRPr lang="en-US" dirty="0"/>
          </a:p>
          <a:p>
            <a:pPr marL="626364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/>
              <a:t>F: FREQUENCY</a:t>
            </a:r>
          </a:p>
          <a:p>
            <a:pPr lvl="1" indent="0">
              <a:spcBef>
                <a:spcPts val="0"/>
              </a:spcBef>
              <a:buNone/>
            </a:pPr>
            <a:r>
              <a:rPr lang="en-US" b="1" dirty="0"/>
              <a:t>           </a:t>
            </a:r>
            <a:r>
              <a:rPr lang="en-US" dirty="0"/>
              <a:t>ex: How often do they purchase?</a:t>
            </a:r>
          </a:p>
          <a:p>
            <a:pPr lvl="1" indent="0">
              <a:spcBef>
                <a:spcPts val="0"/>
              </a:spcBef>
              <a:buNone/>
            </a:pPr>
            <a:r>
              <a:rPr lang="en-US" dirty="0"/>
              <a:t>      → Frequent buyers tend to be more loyal</a:t>
            </a:r>
            <a:br>
              <a:rPr lang="en-US" dirty="0"/>
            </a:br>
            <a:endParaRPr lang="en-US" b="1" dirty="0"/>
          </a:p>
          <a:p>
            <a:pPr marL="626364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/>
              <a:t>M: MONETAFRY</a:t>
            </a:r>
          </a:p>
          <a:p>
            <a:pPr lvl="1" indent="0">
              <a:spcBef>
                <a:spcPts val="0"/>
              </a:spcBef>
              <a:buNone/>
            </a:pPr>
            <a:r>
              <a:rPr lang="en-US" b="1" dirty="0"/>
              <a:t>           </a:t>
            </a:r>
            <a:r>
              <a:rPr lang="en-US" dirty="0"/>
              <a:t>ex: How much money they spent? </a:t>
            </a:r>
          </a:p>
          <a:p>
            <a:pPr lvl="1" indent="0">
              <a:spcBef>
                <a:spcPts val="0"/>
              </a:spcBef>
              <a:buNone/>
            </a:pPr>
            <a:r>
              <a:rPr lang="en-US" dirty="0"/>
              <a:t>      → Big spenders are more valuable</a:t>
            </a:r>
            <a:endParaRPr lang="en-US" b="1" dirty="0"/>
          </a:p>
          <a:p>
            <a:pPr lvl="1" indent="0">
              <a:spcBef>
                <a:spcPts val="0"/>
              </a:spcBef>
              <a:buNone/>
            </a:pPr>
            <a:endParaRPr lang="en-US" b="1" dirty="0"/>
          </a:p>
          <a:p>
            <a:pPr marL="0" lvl="1" indent="282575"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en-US" dirty="0"/>
              <a:t>rule-based model analyzing and segmenting customers based on their purchasing or engagement behaviour.</a:t>
            </a:r>
          </a:p>
          <a:p>
            <a:pPr lvl="1" indent="0">
              <a:spcBef>
                <a:spcPts val="0"/>
              </a:spcBef>
              <a:buNone/>
            </a:pPr>
            <a:endParaRPr lang="en-US" b="1" dirty="0"/>
          </a:p>
          <a:p>
            <a:pPr lvl="1" indent="0">
              <a:spcBef>
                <a:spcPts val="0"/>
              </a:spcBef>
              <a:buNone/>
            </a:pPr>
            <a:endParaRPr lang="en-US" b="1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2B03A-A72A-1AD0-4C04-F9DD5C77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490D-B1AF-ADC8-9E4E-B8C89E257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480" y="268361"/>
            <a:ext cx="7288282" cy="793822"/>
          </a:xfrm>
        </p:spPr>
        <p:txBody>
          <a:bodyPr anchor="ctr">
            <a:normAutofit/>
          </a:bodyPr>
          <a:lstStyle/>
          <a:p>
            <a:r>
              <a:rPr lang="en-US" sz="3500" dirty="0"/>
              <a:t>Why rfm?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2F1C4-E2E0-3495-B3C7-705840A1B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6677" y="1211369"/>
            <a:ext cx="9271721" cy="4866158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Recency</a:t>
            </a:r>
          </a:p>
          <a:p>
            <a:pPr marL="626364" lvl="1" indent="-342900">
              <a:buFont typeface="Wingdings" panose="05000000000000000000" pitchFamily="2" charset="2"/>
              <a:buChar char="§"/>
            </a:pPr>
            <a:r>
              <a:rPr lang="en-US" dirty="0"/>
              <a:t>Someone who bought yesterday is more likely to buy again than someone who bought 6 months ago</a:t>
            </a:r>
          </a:p>
          <a:p>
            <a:pPr marL="626364" lvl="1" indent="-342900">
              <a:buFont typeface="Wingdings" panose="05000000000000000000" pitchFamily="2" charset="2"/>
              <a:buChar char="§"/>
            </a:pPr>
            <a:r>
              <a:rPr lang="en-US" dirty="0"/>
              <a:t>predicts engagement and churn risk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Frequency</a:t>
            </a:r>
          </a:p>
          <a:p>
            <a:pPr marL="626364" lvl="1" indent="-342900">
              <a:buFont typeface="Wingdings" panose="05000000000000000000" pitchFamily="2" charset="2"/>
              <a:buChar char="§"/>
            </a:pPr>
            <a:r>
              <a:rPr lang="en-US" dirty="0"/>
              <a:t>Repeat customers tend to be more loyal</a:t>
            </a:r>
          </a:p>
          <a:p>
            <a:pPr marL="626364" lvl="1" indent="-342900">
              <a:buFont typeface="Wingdings" panose="05000000000000000000" pitchFamily="2" charset="2"/>
              <a:buChar char="§"/>
            </a:pPr>
            <a:r>
              <a:rPr lang="en-US" dirty="0"/>
              <a:t>Shows satisfaction and market fit</a:t>
            </a:r>
          </a:p>
          <a:p>
            <a:pPr marL="626364" lvl="1" indent="-342900">
              <a:buFont typeface="Wingdings" panose="05000000000000000000" pitchFamily="2" charset="2"/>
              <a:buChar char="§"/>
            </a:pPr>
            <a:r>
              <a:rPr lang="en-US" dirty="0"/>
              <a:t>Cheaper to retain than acquire new customers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Monetary</a:t>
            </a:r>
          </a:p>
          <a:p>
            <a:pPr marL="626364" lvl="1" indent="-342900">
              <a:buFont typeface="Wingdings" panose="05000000000000000000" pitchFamily="2" charset="2"/>
              <a:buChar char="§"/>
            </a:pPr>
            <a:r>
              <a:rPr lang="en-US" dirty="0"/>
              <a:t>Not all customers are equally valuable</a:t>
            </a:r>
          </a:p>
          <a:p>
            <a:pPr marL="626364" lvl="1" indent="-342900">
              <a:buFont typeface="Wingdings" panose="05000000000000000000" pitchFamily="2" charset="2"/>
              <a:buChar char="§"/>
            </a:pPr>
            <a:r>
              <a:rPr lang="en-US" dirty="0"/>
              <a:t>helps prioritize resources</a:t>
            </a:r>
          </a:p>
          <a:p>
            <a:pPr marL="626364" lvl="1" indent="-3429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A91C7E6-B9E4-F603-32AA-C4AAC2FED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445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48589-3825-8F99-AEC9-C38AE1DA7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1AA0-EE4F-BE5D-EAD0-9DD10146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793822"/>
          </a:xfrm>
        </p:spPr>
        <p:txBody>
          <a:bodyPr anchor="ctr">
            <a:normAutofit/>
          </a:bodyPr>
          <a:lstStyle/>
          <a:p>
            <a:r>
              <a:rPr lang="en-US" sz="3500" dirty="0"/>
              <a:t>real world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82B13-2081-D273-D06F-A628C5D5E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6677" y="1211369"/>
            <a:ext cx="9271721" cy="486615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Banking</a:t>
            </a:r>
          </a:p>
          <a:p>
            <a:pPr marL="626364" lvl="1" indent="-342900">
              <a:buFont typeface="Wingdings" panose="05000000000000000000" pitchFamily="2" charset="2"/>
              <a:buChar char="§"/>
            </a:pPr>
            <a:r>
              <a:rPr lang="en-US" b="1" dirty="0"/>
              <a:t>R: </a:t>
            </a:r>
            <a:r>
              <a:rPr lang="en-US" dirty="0"/>
              <a:t>days since last transaction/login</a:t>
            </a:r>
          </a:p>
          <a:p>
            <a:pPr marL="626364" lvl="1" indent="-342900">
              <a:buFont typeface="Wingdings" panose="05000000000000000000" pitchFamily="2" charset="2"/>
              <a:buChar char="§"/>
            </a:pPr>
            <a:r>
              <a:rPr lang="en-US" b="1" dirty="0"/>
              <a:t>F: </a:t>
            </a:r>
            <a:r>
              <a:rPr lang="en-US" dirty="0"/>
              <a:t> no. of transactions per month</a:t>
            </a:r>
          </a:p>
          <a:p>
            <a:pPr marL="626364" lvl="1" indent="-342900">
              <a:buFont typeface="Wingdings" panose="05000000000000000000" pitchFamily="2" charset="2"/>
              <a:buChar char="§"/>
            </a:pPr>
            <a:r>
              <a:rPr lang="en-US" b="1" dirty="0"/>
              <a:t>M: </a:t>
            </a:r>
            <a:r>
              <a:rPr lang="en-US" dirty="0"/>
              <a:t>average daily balance (ADB), balance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Ecommerce</a:t>
            </a:r>
          </a:p>
          <a:p>
            <a:pPr marL="626364" lvl="1" indent="-342900">
              <a:buFont typeface="Wingdings" panose="05000000000000000000" pitchFamily="2" charset="2"/>
              <a:buChar char="§"/>
            </a:pPr>
            <a:r>
              <a:rPr lang="en-US" b="1" dirty="0"/>
              <a:t>R: </a:t>
            </a:r>
            <a:r>
              <a:rPr lang="en-US" dirty="0"/>
              <a:t>days since last order, trend in purchase timing (accelerating or slowing)</a:t>
            </a:r>
          </a:p>
          <a:p>
            <a:pPr marL="626364" lvl="1" indent="-342900">
              <a:buFont typeface="Wingdings" panose="05000000000000000000" pitchFamily="2" charset="2"/>
              <a:buChar char="§"/>
            </a:pPr>
            <a:r>
              <a:rPr lang="en-US" b="1" dirty="0"/>
              <a:t>F: </a:t>
            </a:r>
            <a:r>
              <a:rPr lang="en-US" dirty="0"/>
              <a:t> no. of orders, no. of unique orders</a:t>
            </a:r>
          </a:p>
          <a:p>
            <a:pPr marL="626364" lvl="1" indent="-342900">
              <a:buFont typeface="Wingdings" panose="05000000000000000000" pitchFamily="2" charset="2"/>
              <a:buChar char="§"/>
            </a:pPr>
            <a:r>
              <a:rPr lang="en-US" b="1" dirty="0"/>
              <a:t>M: </a:t>
            </a:r>
            <a:r>
              <a:rPr lang="en-US" dirty="0"/>
              <a:t>total amount spent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Apps</a:t>
            </a:r>
          </a:p>
          <a:p>
            <a:pPr marL="626364" lvl="1" indent="-342900">
              <a:buFont typeface="Wingdings" panose="05000000000000000000" pitchFamily="2" charset="2"/>
              <a:buChar char="§"/>
            </a:pPr>
            <a:r>
              <a:rPr lang="en-US" b="1" dirty="0"/>
              <a:t>R: </a:t>
            </a:r>
            <a:r>
              <a:rPr lang="en-US" dirty="0"/>
              <a:t>days since last login/session</a:t>
            </a:r>
          </a:p>
          <a:p>
            <a:pPr marL="626364" lvl="1" indent="-342900">
              <a:buFont typeface="Wingdings" panose="05000000000000000000" pitchFamily="2" charset="2"/>
              <a:buChar char="§"/>
            </a:pPr>
            <a:r>
              <a:rPr lang="en-US" b="1" dirty="0"/>
              <a:t>F: </a:t>
            </a:r>
            <a:r>
              <a:rPr lang="en-US" dirty="0"/>
              <a:t> no. of sessions per week</a:t>
            </a:r>
          </a:p>
          <a:p>
            <a:pPr marL="626364" lvl="1" indent="-342900">
              <a:buFont typeface="Wingdings" panose="05000000000000000000" pitchFamily="2" charset="2"/>
              <a:buChar char="§"/>
            </a:pPr>
            <a:r>
              <a:rPr lang="en-US" b="1" dirty="0"/>
              <a:t>M: </a:t>
            </a:r>
            <a:r>
              <a:rPr lang="en-US" dirty="0"/>
              <a:t>subscription tier value</a:t>
            </a:r>
            <a:endParaRPr lang="en-US" b="1" dirty="0"/>
          </a:p>
          <a:p>
            <a:pPr marL="626364" lvl="1" indent="-3429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82EBB62-8639-879F-C1A9-77EF3A28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351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872" y="2247290"/>
            <a:ext cx="8420100" cy="1780860"/>
          </a:xfrm>
        </p:spPr>
        <p:txBody>
          <a:bodyPr anchor="ctr">
            <a:normAutofit/>
          </a:bodyPr>
          <a:lstStyle/>
          <a:p>
            <a:r>
              <a:rPr lang="en-US" sz="6000" b="1" dirty="0"/>
              <a:t>Calculating rfm</a:t>
            </a:r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10124" y="288617"/>
            <a:ext cx="3785063" cy="321766"/>
          </a:xfrm>
        </p:spPr>
        <p:txBody>
          <a:bodyPr anchor="b"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Sample Dataset:</a:t>
            </a:r>
            <a:r>
              <a:rPr lang="en-US" dirty="0"/>
              <a:t> </a:t>
            </a:r>
            <a:r>
              <a:rPr lang="en-US" sz="1700" dirty="0"/>
              <a:t>current date = </a:t>
            </a:r>
            <a:r>
              <a:rPr lang="en-PH" sz="1700" dirty="0"/>
              <a:t>2024-11-04</a:t>
            </a:r>
            <a:endParaRPr lang="en-US" sz="1700" b="1" dirty="0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018F2F3-1BDB-3EAA-DDAD-E96684B01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781907"/>
              </p:ext>
            </p:extLst>
          </p:nvPr>
        </p:nvGraphicFramePr>
        <p:xfrm>
          <a:off x="310124" y="610383"/>
          <a:ext cx="6670964" cy="1600200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1193884">
                  <a:extLst>
                    <a:ext uri="{9D8B030D-6E8A-4147-A177-3AD203B41FA5}">
                      <a16:colId xmlns:a16="http://schemas.microsoft.com/office/drawing/2014/main" val="3906578481"/>
                    </a:ext>
                  </a:extLst>
                </a:gridCol>
                <a:gridCol w="2070808">
                  <a:extLst>
                    <a:ext uri="{9D8B030D-6E8A-4147-A177-3AD203B41FA5}">
                      <a16:colId xmlns:a16="http://schemas.microsoft.com/office/drawing/2014/main" val="4192942779"/>
                    </a:ext>
                  </a:extLst>
                </a:gridCol>
                <a:gridCol w="1631290">
                  <a:extLst>
                    <a:ext uri="{9D8B030D-6E8A-4147-A177-3AD203B41FA5}">
                      <a16:colId xmlns:a16="http://schemas.microsoft.com/office/drawing/2014/main" val="523241853"/>
                    </a:ext>
                  </a:extLst>
                </a:gridCol>
                <a:gridCol w="1774982">
                  <a:extLst>
                    <a:ext uri="{9D8B030D-6E8A-4147-A177-3AD203B41FA5}">
                      <a16:colId xmlns:a16="http://schemas.microsoft.com/office/drawing/2014/main" val="8910534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 dirty="0"/>
                        <a:t>Customer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 dirty="0"/>
                        <a:t>Last Purchase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 dirty="0"/>
                        <a:t># Orders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 dirty="0"/>
                        <a:t>Total Spent (</a:t>
                      </a:r>
                      <a:r>
                        <a:rPr lang="en-PH" sz="1500" dirty="0" err="1"/>
                        <a:t>Php</a:t>
                      </a:r>
                      <a:r>
                        <a:rPr lang="en-PH" sz="1500" dirty="0"/>
                        <a:t>)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2350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 dirty="0"/>
                        <a:t>Alice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 dirty="0"/>
                        <a:t>2024-10-30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/>
                        <a:t>15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 dirty="0"/>
                        <a:t>3,000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91001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/>
                        <a:t>Bob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 dirty="0"/>
                        <a:t>2024-04-15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 dirty="0"/>
                        <a:t>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 dirty="0"/>
                        <a:t>100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42621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/>
                        <a:t>Carol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/>
                        <a:t>2024-09-20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 dirty="0"/>
                        <a:t>8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 dirty="0"/>
                        <a:t>1,500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2693411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/>
                        <a:t>Dave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 dirty="0"/>
                        <a:t>2024-11-01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/>
                        <a:t>2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500" dirty="0"/>
                        <a:t>400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58273583"/>
                  </a:ext>
                </a:extLst>
              </a:tr>
            </a:tbl>
          </a:graphicData>
        </a:graphic>
      </p:graphicFrame>
      <p:sp>
        <p:nvSpPr>
          <p:cNvPr id="10" name="Content Placeholder 35">
            <a:extLst>
              <a:ext uri="{FF2B5EF4-FFF2-40B4-BE49-F238E27FC236}">
                <a16:creationId xmlns:a16="http://schemas.microsoft.com/office/drawing/2014/main" id="{19D18F8D-8D6A-FCC8-7C7A-93D5D5A71145}"/>
              </a:ext>
            </a:extLst>
          </p:cNvPr>
          <p:cNvSpPr txBox="1">
            <a:spLocks/>
          </p:cNvSpPr>
          <p:nvPr/>
        </p:nvSpPr>
        <p:spPr>
          <a:xfrm>
            <a:off x="310124" y="2566213"/>
            <a:ext cx="3785063" cy="321766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28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4241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420" indent="-4000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PH" b="1" dirty="0"/>
              <a:t>Calculate RFM</a:t>
            </a:r>
            <a:endParaRPr lang="en-US" sz="17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DB5E89-5C0A-D6BB-2126-50C19028A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50" y="2919579"/>
            <a:ext cx="5113477" cy="2100886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57FE6D4-F5B8-5F83-7C68-8B7CEF81A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441149"/>
              </p:ext>
            </p:extLst>
          </p:nvPr>
        </p:nvGraphicFramePr>
        <p:xfrm>
          <a:off x="5292436" y="4671010"/>
          <a:ext cx="5902037" cy="1524000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1057615">
                  <a:extLst>
                    <a:ext uri="{9D8B030D-6E8A-4147-A177-3AD203B41FA5}">
                      <a16:colId xmlns:a16="http://schemas.microsoft.com/office/drawing/2014/main" val="2461109560"/>
                    </a:ext>
                  </a:extLst>
                </a:gridCol>
                <a:gridCol w="1752551">
                  <a:extLst>
                    <a:ext uri="{9D8B030D-6E8A-4147-A177-3AD203B41FA5}">
                      <a16:colId xmlns:a16="http://schemas.microsoft.com/office/drawing/2014/main" val="781094310"/>
                    </a:ext>
                  </a:extLst>
                </a:gridCol>
                <a:gridCol w="1365356">
                  <a:extLst>
                    <a:ext uri="{9D8B030D-6E8A-4147-A177-3AD203B41FA5}">
                      <a16:colId xmlns:a16="http://schemas.microsoft.com/office/drawing/2014/main" val="3887123925"/>
                    </a:ext>
                  </a:extLst>
                </a:gridCol>
                <a:gridCol w="1726515">
                  <a:extLst>
                    <a:ext uri="{9D8B030D-6E8A-4147-A177-3AD203B41FA5}">
                      <a16:colId xmlns:a16="http://schemas.microsoft.com/office/drawing/2014/main" val="1937826504"/>
                    </a:ext>
                  </a:extLst>
                </a:gridCol>
              </a:tblGrid>
              <a:tr h="278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400" dirty="0"/>
                        <a:t>Customer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400"/>
                        <a:t>Recency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400"/>
                        <a:t>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400"/>
                        <a:t>Monetary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620045"/>
                  </a:ext>
                </a:extLst>
              </a:tr>
              <a:tr h="278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40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400"/>
                        <a:t>5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4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400" dirty="0"/>
                        <a:t>3,000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6365804"/>
                  </a:ext>
                </a:extLst>
              </a:tr>
              <a:tr h="278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400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400"/>
                        <a:t>203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40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3723906"/>
                  </a:ext>
                </a:extLst>
              </a:tr>
              <a:tr h="278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400"/>
                        <a:t>Carol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400"/>
                        <a:t>45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4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400"/>
                        <a:t>1,500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56032"/>
                  </a:ext>
                </a:extLst>
              </a:tr>
              <a:tr h="278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400"/>
                        <a:t>Dave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400"/>
                        <a:t>3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1400" dirty="0"/>
                        <a:t>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125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854" y="75031"/>
            <a:ext cx="5884027" cy="539126"/>
          </a:xfrm>
        </p:spPr>
        <p:txBody>
          <a:bodyPr anchor="ctr">
            <a:noAutofit/>
          </a:bodyPr>
          <a:lstStyle/>
          <a:p>
            <a:r>
              <a:rPr lang="en-US" sz="3500" b="1" dirty="0"/>
              <a:t>Scoring system</a:t>
            </a:r>
          </a:p>
        </p:txBody>
      </p:sp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F55BC7A4-EE4B-7EFC-C325-408D66C3CB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601" r="23601"/>
          <a:stretch/>
        </p:blipFill>
        <p:spPr>
          <a:xfrm>
            <a:off x="0" y="-9144"/>
            <a:ext cx="5481955" cy="68762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703321" y="645953"/>
            <a:ext cx="6013452" cy="9270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i="1" dirty="0"/>
              <a:t>Converting RFM to Scores (1-5)</a:t>
            </a:r>
            <a:br>
              <a:rPr lang="en-US" b="1" dirty="0"/>
            </a:br>
            <a:r>
              <a:rPr lang="en-US" b="1" dirty="0"/>
              <a:t>WHY score? </a:t>
            </a:r>
            <a:r>
              <a:rPr lang="en-US" dirty="0"/>
              <a:t>Raw numbers are hard to compare.</a:t>
            </a:r>
            <a:br>
              <a:rPr lang="en-US" dirty="0"/>
            </a:br>
            <a:r>
              <a:rPr lang="en-US" dirty="0"/>
              <a:t>                   Score </a:t>
            </a:r>
            <a:r>
              <a:rPr lang="en-US" b="1" dirty="0"/>
              <a:t>standardize</a:t>
            </a:r>
            <a:r>
              <a:rPr lang="en-US" dirty="0"/>
              <a:t> them.</a:t>
            </a:r>
            <a:endParaRPr lang="en-US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4E2EB14-1400-225D-7A69-C56C4295FF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29" t="8498" r="3421" b="7580"/>
          <a:stretch>
            <a:fillRect/>
          </a:stretch>
        </p:blipFill>
        <p:spPr>
          <a:xfrm>
            <a:off x="1896026" y="1764733"/>
            <a:ext cx="4965539" cy="106487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5286CD-D44B-57ED-E72A-76A0A8D558C9}"/>
              </a:ext>
            </a:extLst>
          </p:cNvPr>
          <p:cNvSpPr txBox="1"/>
          <p:nvPr/>
        </p:nvSpPr>
        <p:spPr>
          <a:xfrm>
            <a:off x="6861565" y="2373413"/>
            <a:ext cx="315158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Note: Recency is REVERSED! </a:t>
            </a:r>
          </a:p>
          <a:p>
            <a:r>
              <a:rPr lang="en-US" sz="1300" dirty="0"/>
              <a:t>Lower days = better = higher score</a:t>
            </a:r>
            <a:endParaRPr lang="en-PH" sz="13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153043-CED4-1462-72DA-CA0BFB903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856133"/>
              </p:ext>
            </p:extLst>
          </p:nvPr>
        </p:nvGraphicFramePr>
        <p:xfrm>
          <a:off x="5876671" y="2971800"/>
          <a:ext cx="5634352" cy="914400"/>
        </p:xfrm>
        <a:graphic>
          <a:graphicData uri="http://schemas.openxmlformats.org/drawingml/2006/table">
            <a:tbl>
              <a:tblPr/>
              <a:tblGrid>
                <a:gridCol w="5634352">
                  <a:extLst>
                    <a:ext uri="{9D8B030D-6E8A-4147-A177-3AD203B41FA5}">
                      <a16:colId xmlns:a16="http://schemas.microsoft.com/office/drawing/2014/main" val="2500869544"/>
                    </a:ext>
                  </a:extLst>
                </a:gridCol>
              </a:tblGrid>
              <a:tr h="459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Quantiles (pd.qcut()): </a:t>
                      </a:r>
                      <a:r>
                        <a:rPr lang="en-US" b="0" dirty="0"/>
                        <a:t>automatically divides data into equal-sized groups (best for balanced data) (</a:t>
                      </a:r>
                      <a:r>
                        <a:rPr lang="en-US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not to be used in capstone</a:t>
                      </a:r>
                      <a:r>
                        <a:rPr lang="en-US" b="0" dirty="0"/>
                        <a:t>)</a:t>
                      </a:r>
                      <a:endParaRPr lang="en-US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816620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653F2E24-5BC1-291E-3D77-024452DE7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729" y="3303697"/>
            <a:ext cx="3221802" cy="341777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C2B1D7-27ED-401D-D4B1-D27708850712}"/>
              </a:ext>
            </a:extLst>
          </p:cNvPr>
          <p:cNvSpPr txBox="1"/>
          <p:nvPr/>
        </p:nvSpPr>
        <p:spPr>
          <a:xfrm>
            <a:off x="1896026" y="2988627"/>
            <a:ext cx="3263655" cy="30349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300" dirty="0"/>
              <a:t>What the scores mean?</a:t>
            </a:r>
            <a:endParaRPr lang="en-PH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E0E6D9-7DE6-98FF-AE8A-5494ED5231CB}"/>
              </a:ext>
            </a:extLst>
          </p:cNvPr>
          <p:cNvSpPr txBox="1"/>
          <p:nvPr/>
        </p:nvSpPr>
        <p:spPr>
          <a:xfrm>
            <a:off x="5876671" y="3786648"/>
            <a:ext cx="60799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EDA before Scoring!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dirty="0">
                <a:latin typeface="+mj-lt"/>
              </a:rPr>
              <a:t>Look at histograms or boxplots for Recency, Frequency, and Monetary.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dirty="0">
                <a:latin typeface="+mj-lt"/>
              </a:rPr>
              <a:t>Check for </a:t>
            </a:r>
            <a:r>
              <a:rPr lang="en-US" altLang="en-US" b="1" dirty="0">
                <a:latin typeface="+mj-lt"/>
              </a:rPr>
              <a:t>skewness</a:t>
            </a:r>
            <a:r>
              <a:rPr lang="en-US" altLang="en-US" dirty="0">
                <a:latin typeface="+mj-lt"/>
              </a:rPr>
              <a:t>, </a:t>
            </a:r>
            <a:r>
              <a:rPr lang="en-US" altLang="en-US" b="1" dirty="0">
                <a:latin typeface="+mj-lt"/>
              </a:rPr>
              <a:t>outliers</a:t>
            </a:r>
            <a:r>
              <a:rPr lang="en-US" altLang="en-US" dirty="0">
                <a:latin typeface="+mj-lt"/>
              </a:rPr>
              <a:t>, and </a:t>
            </a:r>
            <a:r>
              <a:rPr lang="en-US" altLang="en-US" b="1" dirty="0">
                <a:latin typeface="+mj-lt"/>
              </a:rPr>
              <a:t>clusters</a:t>
            </a:r>
            <a:r>
              <a:rPr lang="en-US" altLang="en-US" dirty="0">
                <a:latin typeface="+mj-lt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en-US" dirty="0">
              <a:latin typeface="+mj-lt"/>
            </a:endParaRPr>
          </a:p>
          <a:p>
            <a:r>
              <a:rPr lang="en-US" dirty="0"/>
              <a:t>If data is highly skewed: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set custom thresholds manually</a:t>
            </a:r>
            <a:r>
              <a:rPr lang="en-US" dirty="0"/>
              <a:t> instead of quantiles.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apply transformations (like log scale) to make the data more even before scoring.</a:t>
            </a:r>
            <a:endParaRPr lang="en-US" alt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GoTyme">
      <a:dk1>
        <a:srgbClr val="2D2D3A"/>
      </a:dk1>
      <a:lt1>
        <a:sysClr val="window" lastClr="FFFFFF"/>
      </a:lt1>
      <a:dk2>
        <a:srgbClr val="2D2D3A"/>
      </a:dk2>
      <a:lt2>
        <a:srgbClr val="E8F3F5"/>
      </a:lt2>
      <a:accent1>
        <a:srgbClr val="00F5FA"/>
      </a:accent1>
      <a:accent2>
        <a:srgbClr val="FF035B"/>
      </a:accent2>
      <a:accent3>
        <a:srgbClr val="4024DE"/>
      </a:accent3>
      <a:accent4>
        <a:srgbClr val="FFDD00"/>
      </a:accent4>
      <a:accent5>
        <a:srgbClr val="9CFFFA"/>
      </a:accent5>
      <a:accent6>
        <a:srgbClr val="2D2D3A"/>
      </a:accent6>
      <a:hlink>
        <a:srgbClr val="00F5FA"/>
      </a:hlink>
      <a:folHlink>
        <a:srgbClr val="2D2D3A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{A3802776-B4D7-4036-890E-0FB56E6EA34D}TF7521aafa-c748-4c40-a498-ba511be234dc5b1b6097_win32-5039330bb2f3</Template>
  <TotalTime>13287</TotalTime>
  <Words>1482</Words>
  <Application>Microsoft Office PowerPoint</Application>
  <PresentationFormat>Widescreen</PresentationFormat>
  <Paragraphs>247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Comfortaa</vt:lpstr>
      <vt:lpstr>DM Sans</vt:lpstr>
      <vt:lpstr>Tenorite</vt:lpstr>
      <vt:lpstr>Wingdings</vt:lpstr>
      <vt:lpstr>Custom</vt:lpstr>
      <vt:lpstr>Capstone project</vt:lpstr>
      <vt:lpstr>Project Brief</vt:lpstr>
      <vt:lpstr>RFM</vt:lpstr>
      <vt:lpstr>R F M</vt:lpstr>
      <vt:lpstr>Why rfm?</vt:lpstr>
      <vt:lpstr>real world applications</vt:lpstr>
      <vt:lpstr>Calculating rfm</vt:lpstr>
      <vt:lpstr>PowerPoint Presentation</vt:lpstr>
      <vt:lpstr>Scoring system</vt:lpstr>
      <vt:lpstr>Manual scoring approach (rule-based)</vt:lpstr>
      <vt:lpstr>Creating segments</vt:lpstr>
      <vt:lpstr>RULE-based segmentation</vt:lpstr>
      <vt:lpstr>Updated Schedule </vt:lpstr>
      <vt:lpstr>Capstone Requirements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Aileah Gotladera</dc:creator>
  <cp:lastModifiedBy>Aileah Gotladera</cp:lastModifiedBy>
  <cp:revision>8</cp:revision>
  <dcterms:created xsi:type="dcterms:W3CDTF">2025-11-04T23:44:35Z</dcterms:created>
  <dcterms:modified xsi:type="dcterms:W3CDTF">2025-11-14T05:19:24Z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